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23"/>
  </p:notesMasterIdLst>
  <p:sldIdLst>
    <p:sldId id="434" r:id="rId3"/>
    <p:sldId id="436" r:id="rId4"/>
    <p:sldId id="439" r:id="rId5"/>
    <p:sldId id="440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4" r:id="rId15"/>
    <p:sldId id="457" r:id="rId16"/>
    <p:sldId id="456" r:id="rId17"/>
    <p:sldId id="453" r:id="rId18"/>
    <p:sldId id="441" r:id="rId19"/>
    <p:sldId id="442" r:id="rId20"/>
    <p:sldId id="443" r:id="rId21"/>
    <p:sldId id="276" r:id="rId22"/>
  </p:sldIdLst>
  <p:sldSz cx="9144000" cy="6858000" type="screen4x3"/>
  <p:notesSz cx="9144000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8F8F8"/>
    <a:srgbClr val="FFFFFF"/>
    <a:srgbClr val="C0C0C0"/>
    <a:srgbClr val="2FBFFF"/>
    <a:srgbClr val="1C1C1C"/>
    <a:srgbClr val="1E394A"/>
    <a:srgbClr val="274A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77" autoAdjust="0"/>
  </p:normalViewPr>
  <p:slideViewPr>
    <p:cSldViewPr snapToGrid="0"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0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78425" y="0"/>
            <a:ext cx="3960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50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959100" y="512763"/>
            <a:ext cx="3225800" cy="257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4101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911225" y="3255963"/>
            <a:ext cx="7318375" cy="308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0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8425" y="6513513"/>
            <a:ext cx="3960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D510576-4090-4AF3-834E-31E5158090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857500" y="512763"/>
            <a:ext cx="3429000" cy="2573337"/>
          </a:xfrm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2733E9-001E-4996-9404-AAB60081A9D4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902450" y="-7938"/>
            <a:ext cx="303213" cy="6854826"/>
          </a:xfrm>
          <a:prstGeom prst="rect">
            <a:avLst/>
          </a:prstGeom>
          <a:solidFill>
            <a:schemeClr val="accent2">
              <a:alpha val="2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359400" y="-14288"/>
            <a:ext cx="728663" cy="6935788"/>
          </a:xfrm>
          <a:prstGeom prst="rect">
            <a:avLst/>
          </a:prstGeom>
          <a:solidFill>
            <a:schemeClr val="accent2">
              <a:alpha val="53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018213" y="-15875"/>
            <a:ext cx="547687" cy="6935788"/>
          </a:xfrm>
          <a:prstGeom prst="rect">
            <a:avLst/>
          </a:prstGeom>
          <a:solidFill>
            <a:schemeClr val="accent2">
              <a:alpha val="46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76225" y="6272213"/>
            <a:ext cx="212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zh-CN" altLang="en-US" sz="1600">
                <a:solidFill>
                  <a:srgbClr val="FFFFFF"/>
                </a:solidFill>
                <a:latin typeface="Verdana" pitchFamily="34" charset="0"/>
              </a:rPr>
              <a:t>宁波市职成教教研室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8177213" y="-7938"/>
            <a:ext cx="230187" cy="6854826"/>
          </a:xfrm>
          <a:prstGeom prst="rect">
            <a:avLst/>
          </a:prstGeom>
          <a:solidFill>
            <a:schemeClr val="accent2">
              <a:alpha val="17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7" name="Rectangle 19"/>
          <p:cNvSpPr>
            <a:spLocks noGrp="1" noChangeArrowheads="1"/>
          </p:cNvSpPr>
          <p:nvPr>
            <p:ph type="ftr" sz="quarter" idx="10"/>
          </p:nvPr>
        </p:nvSpPr>
        <p:spPr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" name="Rectangle 20"/>
          <p:cNvSpPr>
            <a:spLocks noGrp="1" noChangeArrowheads="1"/>
          </p:cNvSpPr>
          <p:nvPr>
            <p:ph type="dt" sz="quarter" idx="11"/>
          </p:nvPr>
        </p:nvSpPr>
        <p:spPr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303A-02BB-4AD3-89C4-A6C555F941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9D59F-21B7-4BC1-9E0E-CF939187D8B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A35FF-D833-4363-A3E9-9F84496B03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3FF0E-73C1-4085-8DF9-6AA1CBA8120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98BC3-4028-44A5-9D30-13EB28D5E9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CFCF-52F9-4FA8-9BA4-14CB9F545B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8788" y="1598613"/>
            <a:ext cx="4037012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98613"/>
            <a:ext cx="4037013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F97D-EAF4-4241-B608-204C7209522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B789B-7D52-4352-AA03-FA86BE80B0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227E7-8B2A-4818-8DED-49103A7B418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F800-E0EC-4836-B81A-FCF9C5154BA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5871B-814E-4E9C-803D-94FA9A459A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163DC-4DE0-4010-9A74-B5C169A86A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1559A-F8FB-4021-BB8F-8C82946482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4B4FF-CC01-41F1-AA64-7491EBF071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8788" y="274638"/>
            <a:ext cx="6018212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5A025-9679-4978-893A-3399EDC078E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85036-CBBA-42A4-AC99-CE5873C07AE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E0BA7-C5DC-4845-A816-CC0D90EA68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1B910-9274-4386-833B-B11DCD1205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C6FDA-083C-4B3C-AD8B-F69BEAF8FC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9AEEE-C52B-44CF-9B0E-382A5574057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0698A-5377-4C08-BE09-A5AE4831BA0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4264F-602F-4124-A450-25F4A4FD2BC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7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-9525" y="0"/>
            <a:ext cx="327025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49300" y="-11113"/>
            <a:ext cx="71438" cy="6869113"/>
          </a:xfrm>
          <a:prstGeom prst="rect">
            <a:avLst/>
          </a:prstGeom>
          <a:solidFill>
            <a:schemeClr val="accent2"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98F3E1E-C88E-4996-85E4-55FF904EECA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3" cstate="print"/>
            <a:srcRect/>
            <a:stretch>
              <a:fillRect/>
            </a:stretch>
          </a:blipFill>
          <a:ln w="28575">
            <a:solidFill>
              <a:srgbClr val="F8F8F8">
                <a:alpha val="67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8" name="Oval 14"/>
          <p:cNvSpPr>
            <a:spLocks noChangeArrowheads="1"/>
          </p:cNvSpPr>
          <p:nvPr/>
        </p:nvSpPr>
        <p:spPr bwMode="auto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57150">
            <a:solidFill>
              <a:srgbClr val="F8F8F8">
                <a:alpha val="67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9" name="Oval 15" descr="03"/>
          <p:cNvSpPr>
            <a:spLocks noChangeArrowheads="1"/>
          </p:cNvSpPr>
          <p:nvPr/>
        </p:nvSpPr>
        <p:spPr bwMode="auto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38100">
            <a:solidFill>
              <a:srgbClr val="F8F8F8">
                <a:alpha val="67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  <p:bldP spid="1027" grpId="1" animBg="1"/>
      <p:bldP spid="1028" grpId="0" animBg="1"/>
      <p:bldP spid="1028" grpId="1" animBg="1"/>
      <p:bldP spid="1029" grpId="0" animBg="1"/>
      <p:bldP spid="1029" grpId="1" animBg="1"/>
      <p:bldP spid="1030" grpId="0" animBg="1"/>
      <p:bldP spid="1030" grpId="1" animBg="1"/>
      <p:bldP spid="1031" grpId="0" animBg="1"/>
      <p:bldP spid="1031" grpId="1" animBg="1"/>
      <p:bldP spid="1032" grpId="0" autoUpdateAnimBg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4" tIns="44772" rIns="89544" bIns="4477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598613"/>
            <a:ext cx="822642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4" tIns="44772" rIns="89544" bIns="44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6245225"/>
            <a:ext cx="2130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44" tIns="44772" rIns="89544" bIns="44772" numCol="1" anchor="t" anchorCtr="0" compatLnSpc="1">
            <a:prstTxWarp prst="textNoShape">
              <a:avLst/>
            </a:prstTxWarp>
          </a:bodyPr>
          <a:lstStyle>
            <a:lvl1pPr algn="l">
              <a:buFont typeface="Arial" charset="0"/>
              <a:buNone/>
              <a:defRPr sz="13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2613" y="6245225"/>
            <a:ext cx="2898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44" tIns="44772" rIns="89544" bIns="44772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3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4788" y="6245225"/>
            <a:ext cx="2130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44" tIns="44772" rIns="89544" bIns="44772" numCol="1" anchor="t" anchorCtr="0" compatLnSpc="1">
            <a:prstTxWarp prst="textNoShape">
              <a:avLst/>
            </a:prstTxWarp>
          </a:bodyPr>
          <a:lstStyle>
            <a:lvl1pPr algn="r">
              <a:buFont typeface="Arial" charset="0"/>
              <a:buNone/>
              <a:defRPr sz="13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550BF12-2B51-450E-982B-D9B2286FE51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36550" indent="-336550" algn="l" defTabSz="895350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27075" indent="-279400" algn="l" defTabSz="895350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+mn-ea"/>
        </a:defRPr>
      </a:lvl4pPr>
      <a:lvl5pPr marL="2014538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5pPr>
      <a:lvl6pPr marL="2471738" indent="-223838" algn="l" defTabSz="89535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928938" indent="-223838" algn="l" defTabSz="89535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386138" indent="-223838" algn="l" defTabSz="89535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843338" indent="-223838" algn="l" defTabSz="89535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167188" y="1231900"/>
            <a:ext cx="4727575" cy="1393825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80088" y="5480050"/>
            <a:ext cx="669925" cy="654050"/>
            <a:chOff x="0" y="0"/>
            <a:chExt cx="515" cy="505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auto">
            <a:xfrm>
              <a:off x="0" y="0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4109" name="Picture 4" descr="sphere_highlight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2"/>
              <a:ext cx="4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170738" y="5029200"/>
            <a:ext cx="349250" cy="339725"/>
            <a:chOff x="0" y="0"/>
            <a:chExt cx="515" cy="505"/>
          </a:xfrm>
        </p:grpSpPr>
        <p:sp>
          <p:nvSpPr>
            <p:cNvPr id="5126" name="Oval 6"/>
            <p:cNvSpPr>
              <a:spLocks noChangeArrowheads="1"/>
            </p:cNvSpPr>
            <p:nvPr/>
          </p:nvSpPr>
          <p:spPr bwMode="auto">
            <a:xfrm>
              <a:off x="0" y="0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pic>
          <p:nvPicPr>
            <p:cNvPr id="4107" name="Picture 7" descr="sphere_highligh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" y="2"/>
              <a:ext cx="470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960813" y="4986338"/>
            <a:ext cx="1082675" cy="1071562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28575">
            <a:solidFill>
              <a:schemeClr val="bg1">
                <a:alpha val="67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428625" y="571500"/>
            <a:ext cx="2759075" cy="2730500"/>
          </a:xfrm>
          <a:prstGeom prst="ellipse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76200">
            <a:solidFill>
              <a:schemeClr val="bg1">
                <a:alpha val="67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1851025" y="3505200"/>
            <a:ext cx="1911350" cy="1892300"/>
          </a:xfrm>
          <a:prstGeom prst="ellipse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57150">
            <a:solidFill>
              <a:schemeClr val="bg1">
                <a:alpha val="67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4313238" y="1449388"/>
            <a:ext cx="4295775" cy="1012825"/>
          </a:xfrm>
          <a:noFill/>
        </p:spPr>
        <p:txBody>
          <a:bodyPr/>
          <a:lstStyle/>
          <a:p>
            <a:pPr algn="ctr" eaLnBrk="1" hangingPunct="1"/>
            <a:r>
              <a:rPr lang="zh-CN" altLang="en-US" smtClean="0">
                <a:ea typeface="宋体" pitchFamily="2" charset="-122"/>
              </a:rPr>
              <a:t>领子结构设计</a:t>
            </a:r>
            <a:r>
              <a:rPr lang="en-US" altLang="zh-CN" smtClean="0">
                <a:ea typeface="宋体" pitchFamily="2" charset="-122"/>
              </a:rPr>
              <a:t>——</a:t>
            </a:r>
            <a:r>
              <a:rPr lang="zh-CN" altLang="en-US" smtClean="0">
                <a:ea typeface="宋体" pitchFamily="2" charset="-122"/>
              </a:rPr>
              <a:t>袒领结构设计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ubTitle" sz="quarter" idx="4294967295"/>
          </p:nvPr>
        </p:nvSpPr>
        <p:spPr>
          <a:xfrm>
            <a:off x="5324475" y="2784475"/>
            <a:ext cx="3819525" cy="757238"/>
          </a:xfrm>
          <a:noFill/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altLang="zh-CN" sz="2000" b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——</a:t>
            </a:r>
            <a:r>
              <a:rPr lang="zh-CN" altLang="en-US" sz="2000" b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服装</a:t>
            </a:r>
            <a:r>
              <a:rPr lang="en-US" altLang="zh-CN" sz="2000" b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CAD</a:t>
            </a:r>
            <a:r>
              <a:rPr lang="zh-CN" altLang="en-US" sz="2000" b="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网络精品课程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34" y="5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85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8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8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8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8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8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5128" grpId="0" animBg="1"/>
      <p:bldP spid="5129" grpId="0" animBg="1"/>
      <p:bldP spid="5130" grpId="0" animBg="1"/>
      <p:bldP spid="5131" grpId="0"/>
      <p:bldP spid="513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smtClean="0">
                <a:ea typeface="宋体" pitchFamily="2" charset="-122"/>
              </a:rPr>
              <a:t>（</a:t>
            </a:r>
            <a:r>
              <a:rPr lang="en-US" altLang="zh-CN" sz="2400" smtClean="0">
                <a:ea typeface="宋体" pitchFamily="2" charset="-122"/>
              </a:rPr>
              <a:t>1</a:t>
            </a:r>
            <a:r>
              <a:rPr lang="zh-CN" altLang="en-US" sz="2400" smtClean="0">
                <a:ea typeface="宋体" pitchFamily="2" charset="-122"/>
              </a:rPr>
              <a:t>）</a:t>
            </a:r>
            <a:r>
              <a:rPr lang="zh-CN" altLang="en-US" sz="2400" smtClean="0"/>
              <a:t>在原型领基础上用智能笔工具</a:t>
            </a:r>
            <a:r>
              <a:rPr lang="en-US" sz="2400" smtClean="0"/>
              <a:t> </a:t>
            </a:r>
            <a:r>
              <a:rPr lang="zh-CN" altLang="en-US" sz="2400" smtClean="0"/>
              <a:t>调整前后衣片领圈弧线及叠门，前后横开领各加大</a:t>
            </a:r>
            <a:r>
              <a:rPr lang="en-US" sz="2400" smtClean="0"/>
              <a:t>2cm</a:t>
            </a:r>
            <a:r>
              <a:rPr lang="zh-CN" altLang="en-US" sz="2400" smtClean="0"/>
              <a:t>，前直开领加深</a:t>
            </a:r>
            <a:r>
              <a:rPr lang="en-US" sz="2400" smtClean="0"/>
              <a:t>4cm</a:t>
            </a:r>
            <a:r>
              <a:rPr lang="zh-CN" altLang="en-US" sz="2400" smtClean="0"/>
              <a:t>，后直开领加深</a:t>
            </a:r>
            <a:r>
              <a:rPr lang="en-US" sz="2400" smtClean="0"/>
              <a:t>1cm</a:t>
            </a:r>
            <a:r>
              <a:rPr lang="zh-CN" altLang="en-US" sz="2400" smtClean="0"/>
              <a:t>；用调整工具</a:t>
            </a:r>
            <a:r>
              <a:rPr lang="en-US" sz="2400" smtClean="0"/>
              <a:t> </a:t>
            </a:r>
            <a:r>
              <a:rPr lang="zh-CN" altLang="en-US" sz="2400" smtClean="0"/>
              <a:t>调整前领圈弧线（图</a:t>
            </a:r>
            <a:r>
              <a:rPr lang="en-US" sz="2400" smtClean="0"/>
              <a:t>5</a:t>
            </a:r>
            <a:r>
              <a:rPr lang="en-US" altLang="zh-CN" sz="2400" smtClean="0"/>
              <a:t>–</a:t>
            </a:r>
            <a:r>
              <a:rPr lang="en-US" sz="2400" smtClean="0"/>
              <a:t>14</a:t>
            </a:r>
            <a:r>
              <a:rPr lang="zh-CN" altLang="en-US" sz="2400" smtClean="0"/>
              <a:t>）。</a:t>
            </a:r>
            <a:endParaRPr lang="en-US" altLang="zh-CN" sz="2400" smtClean="0"/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</a:t>
            </a:r>
            <a:r>
              <a:rPr lang="zh-CN" altLang="en-US" sz="2400" smtClean="0">
                <a:ea typeface="宋体" pitchFamily="2" charset="-122"/>
              </a:rPr>
              <a:t>图</a:t>
            </a:r>
            <a:r>
              <a:rPr lang="en-US" altLang="zh-CN" sz="2400" smtClean="0">
                <a:ea typeface="宋体" pitchFamily="2" charset="-122"/>
              </a:rPr>
              <a:t>5-14</a:t>
            </a:r>
          </a:p>
        </p:txBody>
      </p:sp>
      <p:pic>
        <p:nvPicPr>
          <p:cNvPr id="6" name="图片 5" descr="C:\Users\Administrator\Documents\Tencent Files\476223148\Image\C2C\_3VU05WF~JMQUGOO~3G@VHC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8353" y="2384121"/>
            <a:ext cx="4267200" cy="358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smtClean="0">
                <a:ea typeface="宋体" pitchFamily="2" charset="-122"/>
              </a:rPr>
              <a:t>（</a:t>
            </a:r>
            <a:r>
              <a:rPr lang="en-US" altLang="zh-CN" sz="2400" smtClean="0">
                <a:ea typeface="宋体" pitchFamily="2" charset="-122"/>
              </a:rPr>
              <a:t>2</a:t>
            </a:r>
            <a:r>
              <a:rPr lang="zh-CN" altLang="en-US" sz="2400" smtClean="0">
                <a:ea typeface="宋体" pitchFamily="2" charset="-122"/>
              </a:rPr>
              <a:t>）</a:t>
            </a:r>
            <a:r>
              <a:rPr lang="zh-CN" altLang="en-US" sz="2400" smtClean="0"/>
              <a:t>将智能笔工具</a:t>
            </a:r>
            <a:r>
              <a:rPr lang="en-US" sz="2400" smtClean="0"/>
              <a:t> </a:t>
            </a:r>
            <a:r>
              <a:rPr lang="zh-CN" altLang="en-US" sz="2400" smtClean="0"/>
              <a:t>放在前中线上，线变红，按住左键向外拖出平行线，松开左键，再单击左键出现对话框，在第一行输入叠门宽</a:t>
            </a:r>
            <a:r>
              <a:rPr lang="en-US" sz="2400" smtClean="0"/>
              <a:t>2cm</a:t>
            </a:r>
            <a:r>
              <a:rPr lang="zh-CN" altLang="en-US" sz="2400" smtClean="0"/>
              <a:t>，单击</a:t>
            </a:r>
            <a:r>
              <a:rPr lang="en-US" altLang="zh-CN" sz="2400" smtClean="0"/>
              <a:t>【</a:t>
            </a:r>
            <a:r>
              <a:rPr lang="zh-CN" altLang="en-US" sz="2400" smtClean="0"/>
              <a:t>确定</a:t>
            </a:r>
            <a:r>
              <a:rPr lang="en-US" altLang="zh-CN" sz="2400" smtClean="0"/>
              <a:t>】</a:t>
            </a:r>
            <a:r>
              <a:rPr lang="zh-CN" altLang="en-US" sz="2400" smtClean="0"/>
              <a:t>（图</a:t>
            </a:r>
            <a:r>
              <a:rPr lang="en-US" sz="2400" smtClean="0"/>
              <a:t>5-15</a:t>
            </a:r>
            <a:r>
              <a:rPr lang="zh-CN" altLang="en-US" sz="2400" smtClean="0"/>
              <a:t>）。</a:t>
            </a:r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             图</a:t>
            </a:r>
            <a:r>
              <a:rPr lang="en-US" altLang="zh-CN" sz="2400" smtClean="0">
                <a:ea typeface="宋体" pitchFamily="2" charset="-122"/>
              </a:rPr>
              <a:t>5–15                           </a:t>
            </a:r>
            <a:endParaRPr lang="zh-CN" altLang="en-US" sz="2400" smtClean="0">
              <a:ea typeface="宋体" pitchFamily="2" charset="-122"/>
            </a:endParaRPr>
          </a:p>
        </p:txBody>
      </p:sp>
      <p:pic>
        <p:nvPicPr>
          <p:cNvPr id="5" name="图片 4" descr="C:\Users\Administrator\Documents\Tencent Files\476223148\Image\C2C\$WT{HPUB`RUHO%$709$C3JF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3212" y="2512380"/>
            <a:ext cx="2750944" cy="320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400" smtClean="0">
                <a:ea typeface="宋体" pitchFamily="2" charset="-122"/>
              </a:rPr>
              <a:t>（</a:t>
            </a:r>
            <a:r>
              <a:rPr lang="en-US" altLang="zh-CN" sz="2400" smtClean="0">
                <a:ea typeface="宋体" pitchFamily="2" charset="-122"/>
              </a:rPr>
              <a:t>3</a:t>
            </a:r>
            <a:r>
              <a:rPr lang="zh-CN" altLang="en-US" sz="2400" smtClean="0">
                <a:ea typeface="宋体" pitchFamily="2" charset="-122"/>
              </a:rPr>
              <a:t>）</a:t>
            </a:r>
            <a:r>
              <a:rPr lang="zh-CN" altLang="en-US" sz="2400" smtClean="0"/>
              <a:t>用智能笔工具</a:t>
            </a:r>
            <a:r>
              <a:rPr lang="en-US" sz="2400" smtClean="0"/>
              <a:t> </a:t>
            </a:r>
            <a:r>
              <a:rPr lang="zh-CN" altLang="en-US" sz="2400" smtClean="0"/>
              <a:t>依次框选胸围线、腰节线，单击前中心线，线变绿，在前衣片内单击右键确定完成单向靠边，完成叠门。（图</a:t>
            </a:r>
            <a:r>
              <a:rPr lang="en-US" sz="2400" smtClean="0"/>
              <a:t>5</a:t>
            </a:r>
            <a:r>
              <a:rPr lang="en-US" altLang="zh-CN" sz="2400" smtClean="0"/>
              <a:t>–</a:t>
            </a:r>
            <a:r>
              <a:rPr lang="en-US" sz="2400" smtClean="0"/>
              <a:t>16</a:t>
            </a:r>
            <a:r>
              <a:rPr lang="zh-CN" altLang="en-US" sz="2400" smtClean="0"/>
              <a:t>、图</a:t>
            </a:r>
            <a:r>
              <a:rPr lang="en-US" sz="2400" smtClean="0"/>
              <a:t>5-17</a:t>
            </a:r>
            <a:r>
              <a:rPr lang="zh-CN" altLang="en-US" sz="2400" smtClean="0"/>
              <a:t>）。</a:t>
            </a:r>
            <a:endParaRPr lang="zh-CN" altLang="en-US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图</a:t>
            </a:r>
            <a:r>
              <a:rPr lang="en-US" altLang="zh-CN" sz="2400" smtClean="0">
                <a:ea typeface="宋体" pitchFamily="2" charset="-122"/>
              </a:rPr>
              <a:t>5-16</a:t>
            </a:r>
            <a:r>
              <a:rPr lang="zh-CN" altLang="en-US" sz="2400" smtClean="0">
                <a:ea typeface="宋体" pitchFamily="2" charset="-122"/>
              </a:rPr>
              <a:t>                                        图</a:t>
            </a:r>
            <a:r>
              <a:rPr lang="en-US" altLang="zh-CN" sz="2400" smtClean="0">
                <a:ea typeface="宋体" pitchFamily="2" charset="-122"/>
              </a:rPr>
              <a:t>5–17</a:t>
            </a:r>
            <a:endParaRPr lang="zh-CN" altLang="en-US" sz="2400" smtClean="0">
              <a:ea typeface="宋体" pitchFamily="2" charset="-122"/>
            </a:endParaRPr>
          </a:p>
        </p:txBody>
      </p:sp>
      <p:pic>
        <p:nvPicPr>
          <p:cNvPr id="5" name="图片 4" descr="C:\Users\Administrator\Documents\Tencent Files\476223148\Image\C2C\~J6Z`COF[R0QHW3LVQ`F(TM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4125" y="2571935"/>
            <a:ext cx="238419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 descr="C:\Users\Administrator\Documents\Tencent Files\476223148\Image\C2C\SJ]}EJ`}B]_BB$%4LU)_21L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1963" y="2579285"/>
            <a:ext cx="19145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4</a:t>
            </a:r>
            <a:r>
              <a:rPr lang="zh-CN" altLang="en-US" smtClean="0"/>
              <a:t>）用移动工具</a:t>
            </a:r>
            <a:r>
              <a:rPr lang="en-US" smtClean="0"/>
              <a:t> </a:t>
            </a:r>
            <a:r>
              <a:rPr lang="zh-CN" altLang="en-US" smtClean="0"/>
              <a:t>把后衣片移到前衣片上（图</a:t>
            </a:r>
            <a:r>
              <a:rPr lang="en-US" smtClean="0"/>
              <a:t>5-18</a:t>
            </a:r>
            <a:r>
              <a:rPr lang="zh-CN" altLang="en-US" smtClean="0"/>
              <a:t>）</a:t>
            </a:r>
            <a:r>
              <a:rPr lang="en-US" altLang="zh-CN" smtClean="0"/>
              <a:t/>
            </a:r>
            <a:br>
              <a:rPr lang="en-US" altLang="zh-CN" smtClean="0"/>
            </a:b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r>
              <a:rPr lang="zh-CN" altLang="en-US" smtClean="0"/>
              <a:t>                                图</a:t>
            </a:r>
            <a:r>
              <a:rPr lang="en-US" smtClean="0"/>
              <a:t>5-18</a:t>
            </a:r>
            <a:endParaRPr lang="zh-CN" altLang="en-US" smtClean="0"/>
          </a:p>
          <a:p>
            <a:pPr>
              <a:buNone/>
            </a:pPr>
            <a:endParaRPr lang="zh-CN" altLang="en-US"/>
          </a:p>
        </p:txBody>
      </p:sp>
      <p:pic>
        <p:nvPicPr>
          <p:cNvPr id="4" name="图片 3" descr="C:\Users\Administrator\Documents\Tencent Files\476223148\Image\C2C\Y8~E@~VKWOUIZ3F142X5_6Y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7988" y="2099939"/>
            <a:ext cx="50482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5</a:t>
            </a:r>
            <a:r>
              <a:rPr lang="zh-CN" altLang="en-US" smtClean="0"/>
              <a:t>）用旋转工具</a:t>
            </a:r>
            <a:r>
              <a:rPr lang="en-US" smtClean="0"/>
              <a:t> </a:t>
            </a:r>
            <a:r>
              <a:rPr lang="zh-CN" altLang="en-US" smtClean="0"/>
              <a:t>旋转好肩端点的重叠量</a:t>
            </a:r>
            <a:r>
              <a:rPr lang="en-US" smtClean="0"/>
              <a:t>3cm</a:t>
            </a:r>
            <a:r>
              <a:rPr lang="zh-CN" altLang="en-US" smtClean="0"/>
              <a:t>（图</a:t>
            </a:r>
            <a:r>
              <a:rPr lang="en-US" smtClean="0"/>
              <a:t>5-19</a:t>
            </a:r>
            <a:r>
              <a:rPr lang="zh-CN" altLang="en-US" smtClean="0"/>
              <a:t>）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r>
              <a:rPr lang="zh-CN" altLang="en-US" smtClean="0"/>
              <a:t>                              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                                    </a:t>
            </a:r>
            <a:r>
              <a:rPr lang="zh-CN" altLang="en-US" smtClean="0"/>
              <a:t>图</a:t>
            </a:r>
            <a:r>
              <a:rPr lang="en-US" smtClean="0"/>
              <a:t>5-19</a:t>
            </a:r>
            <a:endParaRPr lang="zh-CN" altLang="en-US" smtClean="0"/>
          </a:p>
          <a:p>
            <a:endParaRPr lang="zh-CN" altLang="en-US"/>
          </a:p>
        </p:txBody>
      </p:sp>
      <p:pic>
        <p:nvPicPr>
          <p:cNvPr id="4" name="图片 3" descr="C:\Users\Administrator\Documents\Tencent Files\476223148\Image\C2C\BG]ZVW_SS%5(MN9_12LIN1W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8956" y="2238974"/>
            <a:ext cx="4689724" cy="410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mtClean="0"/>
              <a:t>（</a:t>
            </a:r>
            <a:r>
              <a:rPr lang="en-US" altLang="zh-CN" smtClean="0"/>
              <a:t>6</a:t>
            </a:r>
            <a:r>
              <a:rPr lang="zh-CN" altLang="en-US" smtClean="0"/>
              <a:t>）</a:t>
            </a:r>
            <a:r>
              <a:rPr lang="zh-CN" altLang="en-US" sz="2000" smtClean="0"/>
              <a:t>用智能笔工具</a:t>
            </a:r>
            <a:r>
              <a:rPr lang="en-US" sz="2000" smtClean="0"/>
              <a:t> </a:t>
            </a:r>
            <a:r>
              <a:rPr lang="zh-CN" altLang="en-US" sz="2000" smtClean="0"/>
              <a:t>在领圈的基础上画出方形的袒领。后中领宽</a:t>
            </a:r>
            <a:r>
              <a:rPr lang="en-US" sz="2000" smtClean="0"/>
              <a:t>7cm</a:t>
            </a:r>
            <a:r>
              <a:rPr lang="zh-CN" altLang="en-US" sz="2000" smtClean="0"/>
              <a:t>，前领角宽</a:t>
            </a:r>
            <a:r>
              <a:rPr lang="en-US" sz="2000" smtClean="0"/>
              <a:t>8.5cm</a:t>
            </a:r>
            <a:r>
              <a:rPr lang="zh-CN" altLang="en-US" sz="2000" smtClean="0"/>
              <a:t>。用调整工具</a:t>
            </a:r>
            <a:r>
              <a:rPr lang="en-US" sz="2000" smtClean="0"/>
              <a:t> </a:t>
            </a:r>
            <a:r>
              <a:rPr lang="zh-CN" altLang="en-US" sz="2000" smtClean="0"/>
              <a:t>调整方形领（图</a:t>
            </a:r>
            <a:r>
              <a:rPr lang="en-US" sz="2000" smtClean="0"/>
              <a:t>5-20</a:t>
            </a:r>
            <a:r>
              <a:rPr lang="zh-CN" altLang="en-US" sz="2000" smtClean="0"/>
              <a:t>）。</a:t>
            </a: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endParaRPr lang="en-US" altLang="zh-CN" sz="2000" smtClean="0"/>
          </a:p>
          <a:p>
            <a:pPr>
              <a:buNone/>
            </a:pPr>
            <a:r>
              <a:rPr lang="zh-CN" altLang="en-US" sz="2000" smtClean="0"/>
              <a:t>                           图</a:t>
            </a:r>
            <a:r>
              <a:rPr lang="en-US" altLang="zh-CN" sz="2000" smtClean="0"/>
              <a:t>5-20</a:t>
            </a:r>
            <a:endParaRPr lang="zh-CN" altLang="en-US" sz="2000" smtClean="0"/>
          </a:p>
          <a:p>
            <a:endParaRPr lang="zh-CN" altLang="en-US"/>
          </a:p>
        </p:txBody>
      </p:sp>
      <p:pic>
        <p:nvPicPr>
          <p:cNvPr id="4" name="图片 3" descr="C:\Users\Administrator\Documents\Tencent Files\476223148\Image\C2C\KJFMB@V$H}X%597NK_JFUY7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7750" y="2064816"/>
            <a:ext cx="4691109" cy="436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学生练一练</a:t>
            </a:r>
            <a:endParaRPr lang="en-US" altLang="zh-CN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视屏演示方形袒领。</a:t>
            </a:r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endParaRPr lang="en-US" altLang="zh-CN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     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446088"/>
            <a:ext cx="7958137" cy="1011237"/>
          </a:xfrm>
        </p:spPr>
        <p:txBody>
          <a:bodyPr/>
          <a:lstStyle/>
          <a:p>
            <a:r>
              <a:rPr lang="zh-CN" altLang="en-US" sz="3600" smtClean="0">
                <a:ea typeface="宋体" pitchFamily="2" charset="-122"/>
              </a:rPr>
              <a:t>比一比，评一评</a:t>
            </a:r>
            <a:br>
              <a:rPr lang="zh-CN" altLang="en-US" sz="3600" smtClean="0">
                <a:ea typeface="宋体" pitchFamily="2" charset="-122"/>
              </a:rPr>
            </a:br>
            <a:endParaRPr lang="zh-CN" altLang="en-US" sz="3600" smtClean="0">
              <a:ea typeface="宋体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22363" y="1912938"/>
          <a:ext cx="7079531" cy="3817857"/>
        </p:xfrm>
        <a:graphic>
          <a:graphicData uri="http://schemas.openxmlformats.org/drawingml/2006/table">
            <a:tbl>
              <a:tblPr/>
              <a:tblGrid>
                <a:gridCol w="653169"/>
                <a:gridCol w="2278526"/>
                <a:gridCol w="2278526"/>
                <a:gridCol w="934655"/>
                <a:gridCol w="934655"/>
              </a:tblGrid>
              <a:tr h="818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latin typeface="Times New Roman"/>
                          <a:ea typeface="宋体"/>
                          <a:cs typeface="宋体"/>
                        </a:rPr>
                        <a:t>考核时间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序号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具体指标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配分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得分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535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分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钟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latin typeface="Times New Roman"/>
                          <a:ea typeface="宋体"/>
                          <a:cs typeface="宋体"/>
                        </a:rPr>
                        <a:t>1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CAD工具的正确选择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707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latin typeface="Times New Roman"/>
                          <a:ea typeface="宋体"/>
                          <a:cs typeface="宋体"/>
                        </a:rPr>
                        <a:t>2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CAD工具的操作熟练情况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3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100" kern="0" smtClean="0">
                          <a:latin typeface="Times New Roman"/>
                          <a:ea typeface="宋体"/>
                          <a:cs typeface="宋体"/>
                        </a:rPr>
                        <a:t>方形</a:t>
                      </a:r>
                      <a:r>
                        <a:rPr lang="zh-CN" sz="1100" kern="0" smtClean="0">
                          <a:latin typeface="Times New Roman"/>
                          <a:ea typeface="宋体"/>
                          <a:cs typeface="宋体"/>
                        </a:rPr>
                        <a:t>领</a:t>
                      </a: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型弧线的合理美观性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4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CAD快捷键使用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latin typeface="Times New Roman"/>
                          <a:ea typeface="宋体"/>
                          <a:cs typeface="宋体"/>
                        </a:rPr>
                        <a:t>5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笔记记录的完整性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53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Times New Roman"/>
                          <a:ea typeface="宋体"/>
                          <a:cs typeface="宋体"/>
                        </a:rPr>
                        <a:t>组别：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分数合计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50" kern="0">
                          <a:latin typeface="Times New Roman"/>
                          <a:ea typeface="宋体"/>
                          <a:cs typeface="宋体"/>
                        </a:rPr>
                        <a:t>100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100" kern="0" dirty="0">
                        <a:latin typeface="Times New Roman"/>
                        <a:ea typeface="宋体"/>
                        <a:cs typeface="宋体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5863" y="598488"/>
            <a:ext cx="7958137" cy="909637"/>
          </a:xfrm>
        </p:spPr>
        <p:txBody>
          <a:bodyPr/>
          <a:lstStyle/>
          <a:p>
            <a:pPr marL="685800" indent="-685800"/>
            <a:r>
              <a:rPr lang="zh-CN" altLang="en-US" sz="3600" smtClean="0">
                <a:ea typeface="宋体" pitchFamily="2" charset="-122"/>
              </a:rPr>
              <a:t> 小结：</a:t>
            </a:r>
            <a:br>
              <a:rPr lang="zh-CN" altLang="en-US" sz="3600" smtClean="0">
                <a:ea typeface="宋体" pitchFamily="2" charset="-122"/>
              </a:rPr>
            </a:br>
            <a:r>
              <a:rPr lang="zh-CN" altLang="en-US" sz="3600" smtClean="0">
                <a:ea typeface="宋体" pitchFamily="2" charset="-122"/>
              </a:rPr>
              <a:t/>
            </a:r>
            <a:br>
              <a:rPr lang="zh-CN" altLang="en-US" sz="3600" smtClean="0">
                <a:ea typeface="宋体" pitchFamily="2" charset="-122"/>
              </a:rPr>
            </a:b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9975" y="879475"/>
            <a:ext cx="7961313" cy="5360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1</a:t>
            </a:r>
            <a:r>
              <a:rPr lang="zh-CN" altLang="en-US" smtClean="0">
                <a:ea typeface="宋体" pitchFamily="2" charset="-122"/>
              </a:rPr>
              <a:t>．教学重点：运用</a:t>
            </a:r>
            <a:r>
              <a:rPr lang="en-US" altLang="zh-CN" smtClean="0">
                <a:ea typeface="宋体" pitchFamily="2" charset="-122"/>
              </a:rPr>
              <a:t>CAD</a:t>
            </a:r>
            <a:r>
              <a:rPr lang="zh-CN" altLang="en-US" smtClean="0">
                <a:ea typeface="宋体" pitchFamily="2" charset="-122"/>
              </a:rPr>
              <a:t>软件绘制袒领。</a:t>
            </a: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2</a:t>
            </a:r>
            <a:r>
              <a:rPr lang="zh-CN" altLang="en-US" smtClean="0">
                <a:ea typeface="宋体" pitchFamily="2" charset="-122"/>
              </a:rPr>
              <a:t>．教学难点：正确使用工具及绘制袒领的结构制图步骤。个别学生对选择最佳工具来操作还待提高。个别学生对调整方形领型弧线的美观性还待提高。</a:t>
            </a: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3</a:t>
            </a:r>
            <a:r>
              <a:rPr lang="zh-CN" altLang="en-US" smtClean="0">
                <a:ea typeface="宋体" pitchFamily="2" charset="-122"/>
              </a:rPr>
              <a:t>．学生的笔记记录能力还欠缺。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拓展练习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97013"/>
            <a:ext cx="7961312" cy="53609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mtClean="0">
                <a:ea typeface="宋体" pitchFamily="2" charset="-122"/>
              </a:rPr>
              <a:t>运用所学的知识为小李再设计一款袒领的款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>
                <a:ea typeface="宋体" pitchFamily="2" charset="-122"/>
              </a:rPr>
              <a:t>式结构。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1041400" y="1035050"/>
            <a:ext cx="7961313" cy="5360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>
                <a:ea typeface="宋体" pitchFamily="2" charset="-122"/>
              </a:rPr>
              <a:t>夏天到了小李想做袒领的裙子，她给我们提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mtClean="0">
                <a:ea typeface="宋体" pitchFamily="2" charset="-122"/>
              </a:rPr>
              <a:t>供了两款袒领的实物图，要求我们用</a:t>
            </a:r>
            <a:r>
              <a:rPr lang="en-US" altLang="zh-CN" smtClean="0">
                <a:ea typeface="宋体" pitchFamily="2" charset="-122"/>
              </a:rPr>
              <a:t>CAD</a:t>
            </a:r>
          </a:p>
          <a:p>
            <a:pPr>
              <a:buFont typeface="Wingdings" pitchFamily="2" charset="2"/>
              <a:buNone/>
            </a:pPr>
            <a:r>
              <a:rPr lang="zh-CN" altLang="en-US" smtClean="0">
                <a:ea typeface="宋体" pitchFamily="2" charset="-122"/>
              </a:rPr>
              <a:t>绘制这两款袒领的结构制图。</a:t>
            </a:r>
          </a:p>
        </p:txBody>
      </p:sp>
      <p:pic>
        <p:nvPicPr>
          <p:cNvPr id="1026" name="Picture 2" descr="C:\Users\Administrator\Desktop\IMG_68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8122" y="1116622"/>
            <a:ext cx="2514601" cy="3352801"/>
          </a:xfrm>
          <a:prstGeom prst="rect">
            <a:avLst/>
          </a:prstGeom>
          <a:noFill/>
        </p:spPr>
      </p:pic>
      <p:pic>
        <p:nvPicPr>
          <p:cNvPr id="1027" name="Picture 3" descr="C:\Users\Administrator\Desktop\IMG_68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0307" y="1114424"/>
            <a:ext cx="4457699" cy="33432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/>
          </p:cNvSpPr>
          <p:nvPr/>
        </p:nvSpPr>
        <p:spPr bwMode="auto">
          <a:xfrm>
            <a:off x="2276475" y="2679700"/>
            <a:ext cx="5222875" cy="74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US" altLang="zh-CN" sz="3600" kern="1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A265E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prstShdw prst="shdw13" dist="53882" dir="2700000">
                    <a:srgbClr val="000000">
                      <a:alpha val="50000"/>
                    </a:srgbClr>
                  </a:prstShdw>
                </a:effectLst>
                <a:latin typeface="Arial"/>
                <a:cs typeface="Arial"/>
              </a:rPr>
              <a:t>Thank You!</a:t>
            </a:r>
            <a:endParaRPr lang="zh-CN" altLang="en-US" sz="3600" kern="10">
              <a:ln w="2540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3A265E"/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prstShdw prst="shdw13" dist="53882" dir="2700000">
                  <a:srgbClr val="000000">
                    <a:alpha val="50000"/>
                  </a:srgbClr>
                </a:prst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学习任务</a:t>
            </a:r>
          </a:p>
        </p:txBody>
      </p:sp>
      <p:sp>
        <p:nvSpPr>
          <p:cNvPr id="6147" name="内容占位符 4"/>
          <p:cNvSpPr>
            <a:spLocks noGrp="1"/>
          </p:cNvSpPr>
          <p:nvPr>
            <p:ph idx="1"/>
          </p:nvPr>
        </p:nvSpPr>
        <p:spPr>
          <a:xfrm>
            <a:off x="1020763" y="1022350"/>
            <a:ext cx="7961312" cy="5360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1</a:t>
            </a:r>
            <a:r>
              <a:rPr lang="zh-CN" altLang="en-US" smtClean="0">
                <a:ea typeface="宋体" pitchFamily="2" charset="-122"/>
              </a:rPr>
              <a:t>、袒领的主要特点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2</a:t>
            </a:r>
            <a:r>
              <a:rPr lang="zh-CN" altLang="en-US" smtClean="0">
                <a:ea typeface="宋体" pitchFamily="2" charset="-122"/>
              </a:rPr>
              <a:t>、袒领的结构设计原理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3</a:t>
            </a:r>
            <a:r>
              <a:rPr lang="zh-CN" altLang="en-US" smtClean="0">
                <a:ea typeface="宋体" pitchFamily="2" charset="-122"/>
              </a:rPr>
              <a:t>、袒领的</a:t>
            </a:r>
            <a:r>
              <a:rPr lang="en-US" altLang="zh-CN" smtClean="0">
                <a:ea typeface="宋体" pitchFamily="2" charset="-122"/>
              </a:rPr>
              <a:t>CAD</a:t>
            </a:r>
            <a:r>
              <a:rPr lang="zh-CN" altLang="en-US" smtClean="0">
                <a:ea typeface="宋体" pitchFamily="2" charset="-122"/>
              </a:rPr>
              <a:t>制图步骤</a:t>
            </a:r>
          </a:p>
          <a:p>
            <a:pPr>
              <a:buFont typeface="Wingdings" pitchFamily="2" charset="2"/>
              <a:buNone/>
            </a:pPr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理论知识学习</a:t>
            </a:r>
          </a:p>
        </p:txBody>
      </p:sp>
      <p:sp>
        <p:nvSpPr>
          <p:cNvPr id="7171" name="内容占位符 4"/>
          <p:cNvSpPr>
            <a:spLocks noGrp="1"/>
          </p:cNvSpPr>
          <p:nvPr>
            <p:ph idx="1"/>
          </p:nvPr>
        </p:nvSpPr>
        <p:spPr>
          <a:xfrm>
            <a:off x="1057275" y="939800"/>
            <a:ext cx="7961313" cy="5360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sz="2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1</a:t>
            </a:r>
            <a:r>
              <a:rPr lang="zh-CN" altLang="en-US" sz="2800" smtClean="0">
                <a:ea typeface="宋体" pitchFamily="2" charset="-122"/>
              </a:rPr>
              <a:t>、袒领的主要特点</a:t>
            </a:r>
            <a:endParaRPr lang="en-US" altLang="zh-CN" sz="2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z="2800" smtClean="0">
              <a:ea typeface="宋体" pitchFamily="2" charset="-122"/>
            </a:endParaRPr>
          </a:p>
          <a:p>
            <a:pPr>
              <a:buNone/>
            </a:pPr>
            <a:r>
              <a:rPr lang="zh-CN" altLang="en-US" sz="2000" smtClean="0"/>
              <a:t> 袒领的主要特点是穿着时领座高接近与零。</a:t>
            </a:r>
          </a:p>
          <a:p>
            <a:pPr>
              <a:buFont typeface="Wingdings" pitchFamily="2" charset="2"/>
              <a:buNone/>
            </a:pPr>
            <a:endParaRPr lang="zh-CN" altLang="en-US" sz="20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2</a:t>
            </a:r>
            <a:r>
              <a:rPr lang="zh-CN" altLang="en-US" sz="2800" smtClean="0">
                <a:ea typeface="宋体" pitchFamily="2" charset="-122"/>
              </a:rPr>
              <a:t>、袒领的结构设计原理</a:t>
            </a:r>
            <a:endParaRPr lang="en-US" altLang="zh-CN" sz="2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z="2800" smtClean="0">
              <a:ea typeface="宋体" pitchFamily="2" charset="-122"/>
            </a:endParaRPr>
          </a:p>
          <a:p>
            <a:pPr>
              <a:buNone/>
            </a:pPr>
            <a:r>
              <a:rPr lang="zh-CN" altLang="en-US" sz="2000" smtClean="0"/>
              <a:t>   袒领的结构设计依赖于前后领圈弧线。由于袒领的领座高几乎为零，在处理配领时，在肩线部位肩端点需要重叠一定量，重叠量为</a:t>
            </a:r>
            <a:r>
              <a:rPr lang="en-US" sz="2000" smtClean="0"/>
              <a:t>2~4cm</a:t>
            </a:r>
            <a:r>
              <a:rPr lang="zh-CN" altLang="en-US" sz="2000" smtClean="0"/>
              <a:t>。</a:t>
            </a:r>
          </a:p>
          <a:p>
            <a:pPr>
              <a:buNone/>
            </a:pPr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025525" y="336550"/>
            <a:ext cx="7958138" cy="1011238"/>
          </a:xfrm>
        </p:spPr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  <a:br>
              <a:rPr lang="zh-CN" altLang="en-US" smtClean="0">
                <a:ea typeface="宋体" pitchFamily="2" charset="-122"/>
              </a:rPr>
            </a:br>
            <a:endParaRPr lang="zh-CN" altLang="en-US" smtClean="0">
              <a:ea typeface="宋体" pitchFamily="2" charset="-122"/>
            </a:endParaRPr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>
          <a:xfrm>
            <a:off x="1066800" y="1355725"/>
            <a:ext cx="6810375" cy="3951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1</a:t>
            </a:r>
            <a:r>
              <a:rPr lang="zh-CN" altLang="en-US" smtClean="0">
                <a:ea typeface="宋体" pitchFamily="2" charset="-122"/>
              </a:rPr>
              <a:t>、工具的选择与操作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（</a:t>
            </a:r>
            <a:r>
              <a:rPr lang="en-US" altLang="zh-CN" sz="2400" smtClean="0">
                <a:ea typeface="宋体" pitchFamily="2" charset="-122"/>
              </a:rPr>
              <a:t>1</a:t>
            </a:r>
            <a:r>
              <a:rPr lang="zh-CN" altLang="en-US" sz="2400" smtClean="0">
                <a:ea typeface="宋体" pitchFamily="2" charset="-122"/>
              </a:rPr>
              <a:t>）绘图工具</a:t>
            </a: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智能笔             </a:t>
            </a:r>
            <a:r>
              <a:rPr lang="en-US" altLang="zh-CN" sz="2400" smtClean="0">
                <a:ea typeface="宋体" pitchFamily="2" charset="-122"/>
              </a:rPr>
              <a:t>F</a:t>
            </a:r>
            <a:endParaRPr lang="zh-CN" altLang="en-US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调整工具          </a:t>
            </a:r>
            <a:r>
              <a:rPr lang="en-US" altLang="zh-CN" sz="2400" smtClean="0">
                <a:ea typeface="宋体" pitchFamily="2" charset="-122"/>
              </a:rPr>
              <a:t>A</a:t>
            </a:r>
            <a:endParaRPr lang="zh-CN" altLang="en-US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撤消           </a:t>
            </a:r>
            <a:r>
              <a:rPr lang="en-US" altLang="zh-CN" sz="2400" smtClean="0">
                <a:ea typeface="宋体" pitchFamily="2" charset="-122"/>
              </a:rPr>
              <a:t>Ctrl+Z</a:t>
            </a:r>
            <a:endParaRPr lang="zh-CN" altLang="en-US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橡皮             </a:t>
            </a:r>
            <a:r>
              <a:rPr lang="en-US" altLang="zh-CN" sz="2400" smtClean="0">
                <a:ea typeface="宋体" pitchFamily="2" charset="-122"/>
              </a:rPr>
              <a:t>E</a:t>
            </a:r>
            <a:endParaRPr lang="zh-CN" altLang="en-US" sz="24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2400" smtClean="0">
                <a:ea typeface="宋体" pitchFamily="2" charset="-122"/>
              </a:rPr>
              <a:t>                     原型调入   </a:t>
            </a:r>
          </a:p>
          <a:p>
            <a:endParaRPr lang="zh-CN" altLang="en-US" smtClean="0">
              <a:ea typeface="宋体" pitchFamily="2" charset="-122"/>
            </a:endParaRPr>
          </a:p>
        </p:txBody>
      </p:sp>
      <p:pic>
        <p:nvPicPr>
          <p:cNvPr id="8196" name="Picture 3" descr="toolbmp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4175" y="2473325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4" descr="toolbmp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0388" y="2909888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toolbmp7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02063" y="3405188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Toolbmp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48113" y="3805238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27550" y="4184650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（</a:t>
            </a:r>
            <a:r>
              <a:rPr lang="en-US" altLang="zh-CN" sz="1800" smtClean="0">
                <a:ea typeface="宋体" pitchFamily="2" charset="-122"/>
              </a:rPr>
              <a:t>2</a:t>
            </a:r>
            <a:r>
              <a:rPr lang="zh-CN" altLang="en-US" sz="1800" smtClean="0">
                <a:ea typeface="宋体" pitchFamily="2" charset="-122"/>
              </a:rPr>
              <a:t>）工具的操作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智能笔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功能：用来画线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操作方式一：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①单击左键则进入</a:t>
            </a:r>
            <a:r>
              <a:rPr lang="en-US" altLang="zh-CN" sz="1800" smtClean="0">
                <a:ea typeface="宋体" pitchFamily="2" charset="-122"/>
              </a:rPr>
              <a:t>【</a:t>
            </a:r>
            <a:r>
              <a:rPr lang="zh-CN" altLang="en-US" sz="1800" smtClean="0">
                <a:ea typeface="宋体" pitchFamily="2" charset="-122"/>
              </a:rPr>
              <a:t>画线</a:t>
            </a:r>
            <a:r>
              <a:rPr lang="en-US" altLang="zh-CN" sz="1800" smtClean="0">
                <a:ea typeface="宋体" pitchFamily="2" charset="-122"/>
              </a:rPr>
              <a:t>】</a:t>
            </a:r>
            <a:r>
              <a:rPr lang="zh-CN" altLang="en-US" sz="1800" smtClean="0">
                <a:ea typeface="宋体" pitchFamily="2" charset="-122"/>
              </a:rPr>
              <a:t>工具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②在空白处或关键点或交点或线上单击，进入画线操作；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③光标移至关键点或交点上，按回车以该点作偏移，进入画线类操作；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④在确定第一个点后，单击右键切换丁字尺（水平</a:t>
            </a:r>
            <a:r>
              <a:rPr lang="en-US" altLang="zh-CN" sz="1800" smtClean="0">
                <a:ea typeface="宋体" pitchFamily="2" charset="-122"/>
              </a:rPr>
              <a:t>/</a:t>
            </a:r>
            <a:r>
              <a:rPr lang="zh-CN" altLang="en-US" sz="1800" smtClean="0">
                <a:ea typeface="宋体" pitchFamily="2" charset="-122"/>
              </a:rPr>
              <a:t>垂直</a:t>
            </a:r>
            <a:r>
              <a:rPr lang="en-US" altLang="zh-CN" sz="1800" smtClean="0">
                <a:ea typeface="宋体" pitchFamily="2" charset="-122"/>
              </a:rPr>
              <a:t>/45</a:t>
            </a:r>
            <a:r>
              <a:rPr lang="zh-CN" altLang="en-US" sz="1800" smtClean="0">
                <a:ea typeface="宋体" pitchFamily="2" charset="-122"/>
              </a:rPr>
              <a:t>度线）、任意直线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。用</a:t>
            </a:r>
            <a:r>
              <a:rPr lang="en-US" altLang="zh-CN" sz="1800" smtClean="0">
                <a:ea typeface="宋体" pitchFamily="2" charset="-122"/>
              </a:rPr>
              <a:t>Shift</a:t>
            </a:r>
            <a:endParaRPr lang="zh-CN" altLang="en-US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切换折线与曲线</a:t>
            </a:r>
            <a:r>
              <a:rPr lang="en-US" altLang="zh-CN" sz="1800" smtClean="0">
                <a:ea typeface="宋体" pitchFamily="2" charset="-122"/>
              </a:rPr>
              <a:t>(</a:t>
            </a:r>
            <a:r>
              <a:rPr lang="zh-CN" altLang="en-US" sz="1800" smtClean="0">
                <a:ea typeface="宋体" pitchFamily="2" charset="-122"/>
              </a:rPr>
              <a:t>见图</a:t>
            </a:r>
            <a:r>
              <a:rPr lang="en-US" altLang="zh-CN" sz="1800" smtClean="0">
                <a:ea typeface="宋体" pitchFamily="2" charset="-122"/>
              </a:rPr>
              <a:t>)</a:t>
            </a:r>
            <a:r>
              <a:rPr lang="zh-CN" altLang="en-US" sz="1800" smtClean="0">
                <a:ea typeface="宋体" pitchFamily="2" charset="-122"/>
              </a:rPr>
              <a:t>；</a:t>
            </a:r>
          </a:p>
          <a:p>
            <a:pPr>
              <a:buFont typeface="Wingdings" pitchFamily="2" charset="2"/>
              <a:buNone/>
            </a:pPr>
            <a:r>
              <a:rPr lang="en-US" altLang="zh-CN" sz="1800" smtClean="0">
                <a:ea typeface="宋体" pitchFamily="2" charset="-122"/>
              </a:rPr>
              <a:t>            </a:t>
            </a:r>
            <a:endParaRPr lang="zh-CN" altLang="en-US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1800" smtClean="0">
                <a:ea typeface="宋体" pitchFamily="2" charset="-122"/>
              </a:rPr>
              <a:t>   </a:t>
            </a:r>
          </a:p>
          <a:p>
            <a:pPr>
              <a:buFont typeface="Wingdings" pitchFamily="2" charset="2"/>
              <a:buNone/>
            </a:pP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画水平</a:t>
            </a:r>
            <a:r>
              <a:rPr lang="en-US" altLang="zh-CN" sz="1800" smtClean="0">
                <a:ea typeface="宋体" pitchFamily="2" charset="-122"/>
              </a:rPr>
              <a:t>/</a:t>
            </a:r>
            <a:r>
              <a:rPr lang="zh-CN" altLang="en-US" sz="1800" smtClean="0">
                <a:ea typeface="宋体" pitchFamily="2" charset="-122"/>
              </a:rPr>
              <a:t>垂直</a:t>
            </a:r>
            <a:r>
              <a:rPr lang="en-US" altLang="zh-CN" sz="1800" smtClean="0">
                <a:ea typeface="宋体" pitchFamily="2" charset="-122"/>
              </a:rPr>
              <a:t>/45</a:t>
            </a:r>
            <a:r>
              <a:rPr lang="zh-CN" altLang="en-US" sz="1800" smtClean="0">
                <a:ea typeface="宋体" pitchFamily="2" charset="-122"/>
              </a:rPr>
              <a:t>度线状态     画任意的直线、曲线状态         画折线状态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                                              图</a:t>
            </a:r>
            <a:r>
              <a:rPr lang="zh-CN" altLang="en-US" sz="1400" smtClean="0">
                <a:ea typeface="宋体" pitchFamily="2" charset="-122"/>
              </a:rPr>
              <a:t>         </a:t>
            </a:r>
          </a:p>
          <a:p>
            <a:endParaRPr lang="zh-CN" altLang="en-US" smtClean="0">
              <a:ea typeface="宋体" pitchFamily="2" charset="-122"/>
            </a:endParaRPr>
          </a:p>
        </p:txBody>
      </p:sp>
      <p:pic>
        <p:nvPicPr>
          <p:cNvPr id="9220" name="Picture 2" descr="toolbmp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1557338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6050" y="4752975"/>
            <a:ext cx="16192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1338" y="4752975"/>
            <a:ext cx="14763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23075" y="4773613"/>
            <a:ext cx="14954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（</a:t>
            </a:r>
            <a:r>
              <a:rPr lang="en-US" altLang="zh-CN" sz="1800" smtClean="0">
                <a:ea typeface="宋体" pitchFamily="2" charset="-122"/>
              </a:rPr>
              <a:t>2</a:t>
            </a:r>
            <a:r>
              <a:rPr lang="zh-CN" altLang="en-US" sz="1800" smtClean="0">
                <a:ea typeface="宋体" pitchFamily="2" charset="-122"/>
              </a:rPr>
              <a:t>）工具的操作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调整工具 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功能：用于调整无领曲线的形状，修改曲线上控制点的个数。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操作方式一调整单个控制点：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用该工具在曲线上单击，线被选中，单击线上的控制点，拖动至满意的位置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，单击即可。当显示弦高线时，此时按小键盘数字键可改变弦的等份数，移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动控制点可调整至弦高线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上，光标上的数据为曲线长和调整点的弦高</a:t>
            </a:r>
            <a:r>
              <a:rPr lang="en-US" altLang="en-US" sz="1800" smtClean="0"/>
              <a:t>(</a:t>
            </a:r>
            <a:r>
              <a:rPr lang="zh-CN" altLang="en-US" sz="1800" smtClean="0">
                <a:ea typeface="宋体" pitchFamily="2" charset="-122"/>
              </a:rPr>
              <a:t>见图</a:t>
            </a:r>
            <a:r>
              <a:rPr lang="en-US" altLang="en-US" sz="1800" smtClean="0"/>
              <a:t>)</a:t>
            </a:r>
            <a:r>
              <a:rPr lang="zh-CN" altLang="en-US" sz="1800" smtClean="0">
                <a:ea typeface="宋体" pitchFamily="2" charset="-122"/>
              </a:rPr>
              <a:t>；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endParaRPr lang="zh-CN" altLang="en-US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en-US" sz="1800" smtClean="0"/>
              <a:t> </a:t>
            </a:r>
            <a:endParaRPr lang="zh-CN" altLang="en-US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en-US" altLang="en-US" sz="1800" smtClean="0"/>
              <a:t>           </a:t>
            </a:r>
            <a:endParaRPr lang="zh-CN" altLang="en-US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调整曲线上的控制点</a:t>
            </a:r>
            <a:r>
              <a:rPr lang="en-US" altLang="en-US" sz="1800" smtClean="0"/>
              <a:t>                     </a:t>
            </a:r>
            <a:r>
              <a:rPr lang="zh-CN" altLang="en-US" sz="1800" smtClean="0">
                <a:ea typeface="宋体" pitchFamily="2" charset="-122"/>
              </a:rPr>
              <a:t>按数字键并调整控制点位置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                                            图</a:t>
            </a:r>
          </a:p>
          <a:p>
            <a:endParaRPr lang="zh-CN" altLang="en-US" smtClean="0">
              <a:ea typeface="宋体" pitchFamily="2" charset="-122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7163" y="4441825"/>
            <a:ext cx="1885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3638" y="4481513"/>
            <a:ext cx="1885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 descr="toolbmp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71738" y="1566863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800" smtClean="0"/>
              <a:t>撤消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功能：用于按顺序取消做过的操作指令，每按一次可以撤消一步操作。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操作：单击该图标，或按</a:t>
            </a:r>
            <a:r>
              <a:rPr lang="en-US" altLang="en-US" sz="1800" smtClean="0"/>
              <a:t>Ctrl+Z</a:t>
            </a:r>
            <a:r>
              <a:rPr lang="zh-CN" altLang="en-US" sz="1800" smtClean="0">
                <a:ea typeface="宋体" pitchFamily="2" charset="-122"/>
              </a:rPr>
              <a:t>，或击鼠标右键，再单击</a:t>
            </a:r>
            <a:r>
              <a:rPr lang="en-US" altLang="zh-CN" sz="1800" smtClean="0">
                <a:ea typeface="宋体" pitchFamily="2" charset="-122"/>
              </a:rPr>
              <a:t>【</a:t>
            </a:r>
            <a:r>
              <a:rPr lang="en-US" altLang="en-US" sz="1800" smtClean="0"/>
              <a:t>Undo</a:t>
            </a:r>
            <a:r>
              <a:rPr lang="en-US" altLang="zh-CN" sz="1800" smtClean="0">
                <a:ea typeface="宋体" pitchFamily="2" charset="-122"/>
              </a:rPr>
              <a:t>】</a:t>
            </a:r>
            <a:r>
              <a:rPr lang="zh-CN" altLang="en-US" sz="1800" smtClean="0">
                <a:ea typeface="宋体" pitchFamily="2" charset="-122"/>
              </a:rPr>
              <a:t>。</a:t>
            </a:r>
          </a:p>
          <a:p>
            <a:pPr>
              <a:buFont typeface="Wingdings" pitchFamily="2" charset="2"/>
              <a:buNone/>
            </a:pP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橡皮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功能：用来删除结构图上点、线，纸样上的辅助线、剪口、钻孔、省褶等。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操作：用该工具直接在点、线上单击，即可，如果要擦除集中在一起的点、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线，左键</a:t>
            </a:r>
          </a:p>
          <a:p>
            <a:pPr>
              <a:buFont typeface="Wingdings" pitchFamily="2" charset="2"/>
              <a:buNone/>
            </a:pPr>
            <a:endParaRPr lang="en-US" altLang="en-US" sz="1800" smtClean="0"/>
          </a:p>
          <a:p>
            <a:pPr>
              <a:buFont typeface="Wingdings" pitchFamily="2" charset="2"/>
              <a:buNone/>
            </a:pPr>
            <a:r>
              <a:rPr lang="en-US" altLang="en-US" sz="1800" smtClean="0"/>
              <a:t>原型调入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功能：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调出衣片原型并调整工艺图片；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操作：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用该工具按住左键框选空白处出现工艺图库的对话框，在对话框中选择新女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装原型。击右键即可看见图形被一个虚线框框住；按右键出现对话框按左键</a:t>
            </a:r>
            <a:endParaRPr lang="en-US" altLang="zh-CN" sz="1800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确定。</a:t>
            </a:r>
          </a:p>
          <a:p>
            <a:pPr>
              <a:buFont typeface="Wingdings" pitchFamily="2" charset="2"/>
              <a:buNone/>
            </a:pPr>
            <a:r>
              <a:rPr lang="zh-CN" altLang="en-US" sz="1800" smtClean="0">
                <a:ea typeface="宋体" pitchFamily="2" charset="-122"/>
              </a:rPr>
              <a:t> </a:t>
            </a:r>
            <a:endParaRPr lang="en-US" altLang="en-US" sz="1800" smtClean="0"/>
          </a:p>
          <a:p>
            <a:endParaRPr lang="zh-CN" altLang="en-US" sz="1800" smtClean="0">
              <a:ea typeface="宋体" pitchFamily="2" charset="-122"/>
            </a:endParaRPr>
          </a:p>
        </p:txBody>
      </p:sp>
      <p:pic>
        <p:nvPicPr>
          <p:cNvPr id="11268" name="Picture 2" descr="toolbmp7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9300" y="1216025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 descr="Toolbmp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9288" y="2541588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41550" y="4170363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ea typeface="宋体" pitchFamily="2" charset="-122"/>
              </a:rPr>
              <a:t>实践操作训练</a:t>
            </a:r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1033463" y="971550"/>
            <a:ext cx="7961312" cy="5360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2</a:t>
            </a:r>
            <a:r>
              <a:rPr lang="zh-CN" altLang="en-US" smtClean="0">
                <a:ea typeface="宋体" pitchFamily="2" charset="-122"/>
              </a:rPr>
              <a:t>、圆形领的</a:t>
            </a:r>
            <a:r>
              <a:rPr lang="en-US" altLang="zh-CN" smtClean="0">
                <a:ea typeface="宋体" pitchFamily="2" charset="-122"/>
              </a:rPr>
              <a:t>CAD</a:t>
            </a:r>
            <a:r>
              <a:rPr lang="zh-CN" altLang="en-US" smtClean="0">
                <a:ea typeface="宋体" pitchFamily="2" charset="-122"/>
              </a:rPr>
              <a:t>制图步骤</a:t>
            </a:r>
            <a:endParaRPr lang="en-US" altLang="zh-CN" smtClean="0">
              <a:ea typeface="宋体" pitchFamily="2" charset="-122"/>
            </a:endParaRPr>
          </a:p>
          <a:p>
            <a:pPr>
              <a:buFont typeface="Wingdings" pitchFamily="2" charset="2"/>
              <a:buNone/>
            </a:pPr>
            <a:r>
              <a:rPr lang="zh-CN" altLang="en-US" sz="1800" b="0" smtClean="0">
                <a:latin typeface="宋体" pitchFamily="2" charset="-122"/>
                <a:ea typeface="宋体" pitchFamily="2" charset="-122"/>
              </a:rPr>
              <a:t>利用加入</a:t>
            </a:r>
            <a:r>
              <a:rPr lang="en-US" altLang="zh-CN" sz="1800" b="0" smtClean="0">
                <a:latin typeface="宋体" pitchFamily="2" charset="-122"/>
                <a:ea typeface="宋体" pitchFamily="2" charset="-122"/>
              </a:rPr>
              <a:t>/</a:t>
            </a:r>
            <a:r>
              <a:rPr lang="zh-CN" altLang="en-US" sz="1800" b="0" smtClean="0">
                <a:latin typeface="宋体" pitchFamily="2" charset="-122"/>
                <a:ea typeface="宋体" pitchFamily="2" charset="-122"/>
              </a:rPr>
              <a:t>调整工艺图片     工具插入新文化式原型的方法：</a:t>
            </a:r>
            <a:endParaRPr lang="zh-CN" altLang="en-US" sz="1800" smtClean="0">
              <a:ea typeface="宋体" pitchFamily="2" charset="-122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566863"/>
            <a:ext cx="3143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/>
          <a:srcRect r="25658" b="27570"/>
          <a:stretch>
            <a:fillRect/>
          </a:stretch>
        </p:blipFill>
        <p:spPr bwMode="auto">
          <a:xfrm>
            <a:off x="1635624" y="1891347"/>
            <a:ext cx="6174768" cy="48360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流程图: 联系 9"/>
          <p:cNvSpPr>
            <a:spLocks noChangeArrowheads="1"/>
          </p:cNvSpPr>
          <p:nvPr/>
        </p:nvSpPr>
        <p:spPr bwMode="auto">
          <a:xfrm>
            <a:off x="4583113" y="4762500"/>
            <a:ext cx="682625" cy="690563"/>
          </a:xfrm>
          <a:prstGeom prst="flowChartConnector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流程图: 联系 9"/>
          <p:cNvSpPr>
            <a:spLocks noChangeArrowheads="1"/>
          </p:cNvSpPr>
          <p:nvPr/>
        </p:nvSpPr>
        <p:spPr bwMode="auto">
          <a:xfrm>
            <a:off x="1603375" y="5981700"/>
            <a:ext cx="295275" cy="319088"/>
          </a:xfrm>
          <a:prstGeom prst="flowChartConnector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</TotalTime>
  <Pages>0</Pages>
  <Words>1461</Words>
  <Characters>0</Characters>
  <Application>Microsoft Office PowerPoint</Application>
  <DocSecurity>0</DocSecurity>
  <PresentationFormat>全屏显示(4:3)</PresentationFormat>
  <Lines>0</Lines>
  <Paragraphs>207</Paragraphs>
  <Slides>20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437TGp_bizpeople_light_ani</vt:lpstr>
      <vt:lpstr>默认设计模板_2</vt:lpstr>
      <vt:lpstr>领子结构设计——袒领结构设计</vt:lpstr>
      <vt:lpstr>幻灯片 2</vt:lpstr>
      <vt:lpstr>学习任务</vt:lpstr>
      <vt:lpstr>理论知识学习</vt:lpstr>
      <vt:lpstr>实践操作训练 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实践操作训练</vt:lpstr>
      <vt:lpstr>比一比，评一评 </vt:lpstr>
      <vt:lpstr> 小结：  </vt:lpstr>
      <vt:lpstr>拓展练习</vt:lpstr>
      <vt:lpstr>幻灯片 20</vt:lpstr>
    </vt:vector>
  </TitlesOfParts>
  <Company>Guild Design Inc.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www.themegallery.com</dc:creator>
  <cp:lastModifiedBy>dreamsummit</cp:lastModifiedBy>
  <cp:revision>83</cp:revision>
  <dcterms:created xsi:type="dcterms:W3CDTF">2007-05-12T02:23:56Z</dcterms:created>
  <dcterms:modified xsi:type="dcterms:W3CDTF">2015-08-12T05:54:57Z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2052-9.1.0.4994</vt:lpwstr>
  </property>
</Properties>
</file>